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1"/>
  </p:notesMasterIdLst>
  <p:handoutMasterIdLst>
    <p:handoutMasterId r:id="rId22"/>
  </p:handoutMasterIdLst>
  <p:sldIdLst>
    <p:sldId id="670" r:id="rId4"/>
    <p:sldId id="1719" r:id="rId5"/>
    <p:sldId id="1670" r:id="rId6"/>
    <p:sldId id="3125" r:id="rId7"/>
    <p:sldId id="3468" r:id="rId8"/>
    <p:sldId id="3469" r:id="rId9"/>
    <p:sldId id="3470" r:id="rId10"/>
    <p:sldId id="3471" r:id="rId11"/>
    <p:sldId id="3455" r:id="rId12"/>
    <p:sldId id="3473" r:id="rId13"/>
    <p:sldId id="3456" r:id="rId14"/>
    <p:sldId id="3457" r:id="rId15"/>
    <p:sldId id="3458" r:id="rId16"/>
    <p:sldId id="3459" r:id="rId17"/>
    <p:sldId id="3461" r:id="rId18"/>
    <p:sldId id="3474" r:id="rId19"/>
    <p:sldId id="1884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69"/>
            <p14:sldId id="3470"/>
            <p14:sldId id="3471"/>
            <p14:sldId id="3455"/>
            <p14:sldId id="3473"/>
            <p14:sldId id="3456"/>
            <p14:sldId id="3457"/>
            <p14:sldId id="3458"/>
            <p14:sldId id="3459"/>
            <p14:sldId id="3461"/>
            <p14:sldId id="3474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F5"/>
    <a:srgbClr val="00BCF2"/>
    <a:srgbClr val="0078D4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60C293-09E6-42B7-B690-26F8F2EFD547}" v="15" dt="2019-12-30T19:21:36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1310" autoAdjust="0"/>
  </p:normalViewPr>
  <p:slideViewPr>
    <p:cSldViewPr snapToGrid="0">
      <p:cViewPr varScale="1">
        <p:scale>
          <a:sx n="103" d="100"/>
          <a:sy n="103" d="100"/>
        </p:scale>
        <p:origin x="69" y="28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2/6/2020 2:44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2/6/2020 2:44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2/6/2020 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2/6/2020 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2/6/2020 2:44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2/6/2020 2:44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635132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Deploying and Consuming Models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deploy and consume real-time inferencing services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deploy and consume batch inferencing services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Real-time inferencing requires suitable compute for request load and security requirements</a:t>
                      </a: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Batch inferencing is a similar pattern to training pipelines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in choosing a deployment option 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Deploy a model as a real-time service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Deploy a batch inference pipeline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703721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US" sz="4000" dirty="0"/>
              <a:t>Batch Inferencing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2.22222E-6 L 4.166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A89-4A50-4A84-A7AB-17954212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Batch Inferencing?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B6D9B-DA43-4943-BDE2-3B71FAEF9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696492"/>
            <a:ext cx="7348336" cy="1465016"/>
          </a:xfrm>
        </p:spPr>
        <p:txBody>
          <a:bodyPr/>
          <a:lstStyle/>
          <a:p>
            <a:r>
              <a:rPr lang="en-US" dirty="0"/>
              <a:t>Asynchronous prediction from batched data</a:t>
            </a:r>
          </a:p>
          <a:p>
            <a:r>
              <a:rPr lang="en-US" dirty="0"/>
              <a:t>Implemented as a pipeline</a:t>
            </a:r>
          </a:p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EB39CB-F8FF-46CF-AE7E-A28B8AE17797}"/>
              </a:ext>
            </a:extLst>
          </p:cNvPr>
          <p:cNvGrpSpPr/>
          <p:nvPr/>
        </p:nvGrpSpPr>
        <p:grpSpPr>
          <a:xfrm>
            <a:off x="7760021" y="1974190"/>
            <a:ext cx="3794928" cy="3357192"/>
            <a:chOff x="8233466" y="1876716"/>
            <a:chExt cx="3794928" cy="3357192"/>
          </a:xfrm>
        </p:grpSpPr>
        <p:pic>
          <p:nvPicPr>
            <p:cNvPr id="5" name="Graphic 28" descr="Download from cloud">
              <a:extLst>
                <a:ext uri="{FF2B5EF4-FFF2-40B4-BE49-F238E27FC236}">
                  <a16:creationId xmlns:a16="http://schemas.microsoft.com/office/drawing/2014/main" id="{259FD506-E4EE-4DFF-B971-751DF77E9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73452" y="1876716"/>
              <a:ext cx="1489961" cy="1453262"/>
            </a:xfrm>
            <a:prstGeom prst="rect">
              <a:avLst/>
            </a:prstGeom>
          </p:spPr>
        </p:pic>
        <p:pic>
          <p:nvPicPr>
            <p:cNvPr id="6" name="Graphic 5" descr="Browser window">
              <a:extLst>
                <a:ext uri="{FF2B5EF4-FFF2-40B4-BE49-F238E27FC236}">
                  <a16:creationId xmlns:a16="http://schemas.microsoft.com/office/drawing/2014/main" id="{3926C0B4-6A1B-4F39-A545-26A7779D9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43056" y="3912551"/>
              <a:ext cx="1184967" cy="1184967"/>
            </a:xfrm>
            <a:prstGeom prst="rect">
              <a:avLst/>
            </a:prstGeom>
          </p:spPr>
        </p:pic>
        <p:pic>
          <p:nvPicPr>
            <p:cNvPr id="7" name="Graphic 6" descr="User">
              <a:extLst>
                <a:ext uri="{FF2B5EF4-FFF2-40B4-BE49-F238E27FC236}">
                  <a16:creationId xmlns:a16="http://schemas.microsoft.com/office/drawing/2014/main" id="{2765912C-12CB-4283-87BC-ADB2F0A90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33466" y="4048941"/>
              <a:ext cx="1184967" cy="1184967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9EB5484-32F1-4774-A939-091C73508413}"/>
                </a:ext>
              </a:extLst>
            </p:cNvPr>
            <p:cNvCxnSpPr/>
            <p:nvPr/>
          </p:nvCxnSpPr>
          <p:spPr>
            <a:xfrm flipV="1">
              <a:off x="9269324" y="3165588"/>
              <a:ext cx="0" cy="793718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8BDF4D-A610-46D4-92B4-5348E4D0B99C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9515330" y="2037673"/>
              <a:ext cx="1386768" cy="538501"/>
            </a:xfrm>
            <a:prstGeom prst="bentConnector2">
              <a:avLst/>
            </a:prstGeom>
            <a:ln w="76200">
              <a:solidFill>
                <a:srgbClr val="00B050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1" name="Graphic 42" descr="Decision chart">
              <a:extLst>
                <a:ext uri="{FF2B5EF4-FFF2-40B4-BE49-F238E27FC236}">
                  <a16:creationId xmlns:a16="http://schemas.microsoft.com/office/drawing/2014/main" id="{94F213F4-F44E-4568-B8D0-C327BFFE2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89681" y="2576174"/>
              <a:ext cx="824834" cy="836806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238324-0A94-4AFF-9C04-78EA174DDCAC}"/>
                </a:ext>
              </a:extLst>
            </p:cNvPr>
            <p:cNvGrpSpPr/>
            <p:nvPr/>
          </p:nvGrpSpPr>
          <p:grpSpPr>
            <a:xfrm>
              <a:off x="11113994" y="3562447"/>
              <a:ext cx="914400" cy="1065509"/>
              <a:chOff x="10602050" y="3484141"/>
              <a:chExt cx="914400" cy="106550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C3022-9E8B-41A2-BED1-3D95049C011C}"/>
                  </a:ext>
                </a:extLst>
              </p:cNvPr>
              <p:cNvSpPr txBox="1"/>
              <p:nvPr/>
            </p:nvSpPr>
            <p:spPr>
              <a:xfrm>
                <a:off x="10985922" y="3554286"/>
                <a:ext cx="993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</a:t>
                </a:r>
              </a:p>
            </p:txBody>
          </p:sp>
          <p:pic>
            <p:nvPicPr>
              <p:cNvPr id="12" name="Graphic 16" descr="Paper">
                <a:extLst>
                  <a:ext uri="{FF2B5EF4-FFF2-40B4-BE49-F238E27FC236}">
                    <a16:creationId xmlns:a16="http://schemas.microsoft.com/office/drawing/2014/main" id="{E2F9B5A7-8A8F-4D95-B5A6-C09E176B3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731432" y="3484141"/>
                <a:ext cx="755844" cy="755844"/>
              </a:xfrm>
              <a:prstGeom prst="rect">
                <a:avLst/>
              </a:prstGeom>
            </p:spPr>
          </p:pic>
          <p:pic>
            <p:nvPicPr>
              <p:cNvPr id="13" name="Graphic 20" descr="Folder">
                <a:extLst>
                  <a:ext uri="{FF2B5EF4-FFF2-40B4-BE49-F238E27FC236}">
                    <a16:creationId xmlns:a16="http://schemas.microsoft.com/office/drawing/2014/main" id="{112A86C1-0B60-4774-B9C9-DB7AC4C2D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602050" y="3635250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23" name="Straight Arrow Connector 8">
              <a:extLst>
                <a:ext uri="{FF2B5EF4-FFF2-40B4-BE49-F238E27FC236}">
                  <a16:creationId xmlns:a16="http://schemas.microsoft.com/office/drawing/2014/main" id="{FA8FCD43-AE7B-4D95-BBC6-08F7DAE7BBD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16200000" flipH="1">
              <a:off x="11001636" y="3313441"/>
              <a:ext cx="342722" cy="541799"/>
            </a:xfrm>
            <a:prstGeom prst="bentConnector2">
              <a:avLst/>
            </a:prstGeom>
            <a:ln w="76200">
              <a:solidFill>
                <a:srgbClr val="00B050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9728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Creating a Batch Inferencing Pipeline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0797063" cy="40749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Register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scoring script</a:t>
            </a:r>
          </a:p>
          <a:p>
            <a:pPr lvl="1"/>
            <a:r>
              <a:rPr lang="en-US" dirty="0"/>
              <a:t>Implement </a:t>
            </a:r>
            <a:r>
              <a:rPr lang="en-US" b="1" dirty="0" err="1"/>
              <a:t>init</a:t>
            </a:r>
            <a:r>
              <a:rPr lang="en-US" b="1" dirty="0"/>
              <a:t>()</a:t>
            </a:r>
            <a:r>
              <a:rPr lang="en-US" dirty="0"/>
              <a:t> and </a:t>
            </a:r>
            <a:r>
              <a:rPr lang="en-US" b="1" dirty="0"/>
              <a:t>run(</a:t>
            </a:r>
            <a:r>
              <a:rPr lang="en-US" b="1" dirty="0" err="1"/>
              <a:t>mini_batch</a:t>
            </a:r>
            <a:r>
              <a:rPr lang="en-US" b="1" dirty="0"/>
              <a:t>)</a:t>
            </a:r>
            <a:r>
              <a:rPr lang="en-US" dirty="0"/>
              <a:t> functions to load the model and return predictions for each mini-batch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pipeline with a </a:t>
            </a:r>
            <a:r>
              <a:rPr lang="en-US" b="1" dirty="0" err="1"/>
              <a:t>ParallelRunStep</a:t>
            </a:r>
            <a:r>
              <a:rPr lang="en-US" dirty="0"/>
              <a:t> to run the script</a:t>
            </a:r>
          </a:p>
          <a:p>
            <a:pPr lvl="1"/>
            <a:r>
              <a:rPr lang="en-US" dirty="0"/>
              <a:t>Define a </a:t>
            </a:r>
            <a:r>
              <a:rPr lang="en-US" b="1" dirty="0"/>
              <a:t>File</a:t>
            </a:r>
            <a:r>
              <a:rPr lang="en-US" dirty="0"/>
              <a:t> dataset input for the batch data</a:t>
            </a:r>
          </a:p>
          <a:p>
            <a:pPr lvl="1"/>
            <a:r>
              <a:rPr lang="en-US" dirty="0"/>
              <a:t>Define a </a:t>
            </a:r>
            <a:r>
              <a:rPr lang="en-US" b="1" dirty="0" err="1"/>
              <a:t>PipelineData</a:t>
            </a:r>
            <a:r>
              <a:rPr lang="en-US" dirty="0"/>
              <a:t> reference for the output folder</a:t>
            </a:r>
          </a:p>
          <a:p>
            <a:pPr lvl="1"/>
            <a:r>
              <a:rPr lang="en-US" dirty="0"/>
              <a:t>Configure with an </a:t>
            </a:r>
            <a:r>
              <a:rPr lang="en-US" b="1" dirty="0" err="1"/>
              <a:t>output_action</a:t>
            </a:r>
            <a:r>
              <a:rPr lang="en-US" b="1" dirty="0"/>
              <a:t> </a:t>
            </a:r>
            <a:r>
              <a:rPr lang="en-US" dirty="0"/>
              <a:t>of "</a:t>
            </a:r>
            <a:r>
              <a:rPr lang="en-US" dirty="0" err="1"/>
              <a:t>append_row</a:t>
            </a:r>
            <a:r>
              <a:rPr lang="en-US" dirty="0"/>
              <a:t>" so all results are collated in </a:t>
            </a:r>
            <a:r>
              <a:rPr lang="en-US" i="1" dirty="0"/>
              <a:t>parallel_run_step.txt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Retrieve batch predictions from the output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Publishing a Batch Inferencing Service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Publish the batch pipeline as a REST service</a:t>
            </a:r>
          </a:p>
          <a:p>
            <a:r>
              <a:rPr lang="en-US" dirty="0"/>
              <a:t>Use the pipeline endpoint to initiate </a:t>
            </a:r>
            <a:r>
              <a:rPr lang="en-US"/>
              <a:t>batch inferencing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D54951-B7C7-4477-A266-B3C066920B58}"/>
              </a:ext>
            </a:extLst>
          </p:cNvPr>
          <p:cNvSpPr/>
          <p:nvPr/>
        </p:nvSpPr>
        <p:spPr bwMode="auto">
          <a:xfrm>
            <a:off x="757415" y="2716909"/>
            <a:ext cx="10672089" cy="140021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published_pipeline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pipeline_run.publish_pipeline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Batch_Prediction_Pipeline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description='Batch pipeline',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version='1.0')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rest_endpoint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published_pipeline.endpoint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296F17-F009-4D82-B499-BBACA44D948C}"/>
              </a:ext>
            </a:extLst>
          </p:cNvPr>
          <p:cNvSpPr/>
          <p:nvPr/>
        </p:nvSpPr>
        <p:spPr bwMode="auto">
          <a:xfrm>
            <a:off x="757415" y="4345346"/>
            <a:ext cx="10672089" cy="213436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import requests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requests.post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rest_endpoint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headers=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auth_header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json={"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Batch_Prediction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"})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response.json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()["Id"]</a:t>
            </a:r>
          </a:p>
        </p:txBody>
      </p:sp>
    </p:spTree>
    <p:extLst>
      <p:ext uri="{BB962C8B-B14F-4D97-AF65-F5344CB8AC3E}">
        <p14:creationId xmlns:p14="http://schemas.microsoft.com/office/powerpoint/2010/main" val="24785873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/>
              <a:t>Lab 7B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Creating a Batch Inferencing Service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9779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7: Deploying and Consuming Models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Inferencing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Inferencing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6614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Real-time Inferencing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7 L 1.87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Real-Time Inferencing?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4F68C-B373-4573-B550-4F115675A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2405" y="2945304"/>
            <a:ext cx="11018520" cy="947952"/>
          </a:xfrm>
        </p:spPr>
        <p:txBody>
          <a:bodyPr/>
          <a:lstStyle/>
          <a:p>
            <a:r>
              <a:rPr lang="en-US" dirty="0"/>
              <a:t>Immediate prediction from new data</a:t>
            </a:r>
          </a:p>
          <a:p>
            <a:r>
              <a:rPr lang="en-US" dirty="0"/>
              <a:t>Usually deployed as a web service endpoint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EA749F-A04B-4FB4-B15E-BC0DF6B9272D}"/>
              </a:ext>
            </a:extLst>
          </p:cNvPr>
          <p:cNvGrpSpPr/>
          <p:nvPr/>
        </p:nvGrpSpPr>
        <p:grpSpPr>
          <a:xfrm>
            <a:off x="8233466" y="1876716"/>
            <a:ext cx="1929947" cy="3357192"/>
            <a:chOff x="8233466" y="1876716"/>
            <a:chExt cx="1929947" cy="3357192"/>
          </a:xfrm>
        </p:grpSpPr>
        <p:pic>
          <p:nvPicPr>
            <p:cNvPr id="4" name="Graphic 28" descr="Download from cloud">
              <a:extLst>
                <a:ext uri="{FF2B5EF4-FFF2-40B4-BE49-F238E27FC236}">
                  <a16:creationId xmlns:a16="http://schemas.microsoft.com/office/drawing/2014/main" id="{FD2FD256-D243-4F8E-BF7B-6D5CD8C11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73452" y="1876716"/>
              <a:ext cx="1489961" cy="1453262"/>
            </a:xfrm>
            <a:prstGeom prst="rect">
              <a:avLst/>
            </a:prstGeom>
          </p:spPr>
        </p:pic>
        <p:pic>
          <p:nvPicPr>
            <p:cNvPr id="8" name="Graphic 7" descr="Browser window">
              <a:extLst>
                <a:ext uri="{FF2B5EF4-FFF2-40B4-BE49-F238E27FC236}">
                  <a16:creationId xmlns:a16="http://schemas.microsoft.com/office/drawing/2014/main" id="{40371161-DD7C-44F5-AC0C-750DCAE2F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43056" y="3912551"/>
              <a:ext cx="1184967" cy="1184967"/>
            </a:xfrm>
            <a:prstGeom prst="rect">
              <a:avLst/>
            </a:prstGeom>
          </p:spPr>
        </p:pic>
        <p:pic>
          <p:nvPicPr>
            <p:cNvPr id="6" name="Graphic 5" descr="User">
              <a:extLst>
                <a:ext uri="{FF2B5EF4-FFF2-40B4-BE49-F238E27FC236}">
                  <a16:creationId xmlns:a16="http://schemas.microsoft.com/office/drawing/2014/main" id="{529525E2-178C-46EF-844B-6B912F80A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33466" y="4048941"/>
              <a:ext cx="1184967" cy="1184967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80554C3-09C7-4693-9EE6-F26950D95958}"/>
                </a:ext>
              </a:extLst>
            </p:cNvPr>
            <p:cNvCxnSpPr/>
            <p:nvPr/>
          </p:nvCxnSpPr>
          <p:spPr>
            <a:xfrm flipV="1">
              <a:off x="9269324" y="3165588"/>
              <a:ext cx="0" cy="793718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91E5E7-32BA-4292-9BC7-E1FBA5704F07}"/>
                </a:ext>
              </a:extLst>
            </p:cNvPr>
            <p:cNvCxnSpPr>
              <a:cxnSpLocks/>
            </p:cNvCxnSpPr>
            <p:nvPr/>
          </p:nvCxnSpPr>
          <p:spPr>
            <a:xfrm>
              <a:off x="9546465" y="3235212"/>
              <a:ext cx="0" cy="793718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CE8DCD-57FB-4B5D-885A-F0A325A55764}"/>
                </a:ext>
              </a:extLst>
            </p:cNvPr>
            <p:cNvSpPr txBox="1"/>
            <p:nvPr/>
          </p:nvSpPr>
          <p:spPr>
            <a:xfrm>
              <a:off x="9320736" y="4395762"/>
              <a:ext cx="4360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y=1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0E8-379C-41AC-BFFE-EF2DCB35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Deploying a Real-Time Inferencing Service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BF9AD-4FF8-4374-A6EA-57DE52EB6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39" y="1584029"/>
            <a:ext cx="11388651" cy="391491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Register a trained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an Inference Configuration</a:t>
            </a:r>
          </a:p>
          <a:p>
            <a:pPr lvl="2"/>
            <a:r>
              <a:rPr lang="en-US" sz="2000" dirty="0"/>
              <a:t>Create a scoring script (implement </a:t>
            </a:r>
            <a:r>
              <a:rPr lang="en-US" sz="2000" b="1" dirty="0" err="1"/>
              <a:t>init</a:t>
            </a:r>
            <a:r>
              <a:rPr lang="en-US" sz="2000" b="1" dirty="0"/>
              <a:t>()</a:t>
            </a:r>
            <a:r>
              <a:rPr lang="en-US" sz="2000" dirty="0"/>
              <a:t> and </a:t>
            </a:r>
            <a:r>
              <a:rPr lang="en-US" sz="2000" b="1" dirty="0"/>
              <a:t>run()</a:t>
            </a:r>
            <a:r>
              <a:rPr lang="en-US" sz="2000" dirty="0"/>
              <a:t> functions to load the model and return predictions)</a:t>
            </a:r>
          </a:p>
          <a:p>
            <a:pPr lvl="2"/>
            <a:r>
              <a:rPr lang="en-US" sz="2000" dirty="0"/>
              <a:t>Create an environment (use a </a:t>
            </a:r>
            <a:r>
              <a:rPr lang="en-US" sz="2000" dirty="0" err="1"/>
              <a:t>Conda</a:t>
            </a:r>
            <a:r>
              <a:rPr lang="en-US" sz="2000" dirty="0"/>
              <a:t> configuration file)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 Deployment Configuration</a:t>
            </a:r>
          </a:p>
          <a:p>
            <a:pPr lvl="2"/>
            <a:r>
              <a:rPr lang="en-US" sz="2000" dirty="0"/>
              <a:t>Create a Compute Target (for example: local, Azure Container Instance, AKS cluster)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 the model as a service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38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Consuming a Real-time Inferencing Service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27EA0-9586-438B-9F30-D187F92A2E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868478"/>
          </a:xfrm>
        </p:spPr>
        <p:txBody>
          <a:bodyPr/>
          <a:lstStyle/>
          <a:p>
            <a:r>
              <a:rPr lang="en-US" dirty="0"/>
              <a:t>Use the SDK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Use the REST Endpoint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4CF0F-F348-4712-A28A-B00E59F7990D}"/>
              </a:ext>
            </a:extLst>
          </p:cNvPr>
          <p:cNvSpPr/>
          <p:nvPr/>
        </p:nvSpPr>
        <p:spPr bwMode="auto">
          <a:xfrm>
            <a:off x="839141" y="1937755"/>
            <a:ext cx="10508637" cy="168719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import json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x_new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[[0.1,2.3,4.1,2.0],[0.2,1.8,3.9,2.1]] # Array of feature vectors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({"data":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x_new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service.run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predictions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(response)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45B0C-0E31-420F-A1A3-3C3EA7097BFB}"/>
              </a:ext>
            </a:extLst>
          </p:cNvPr>
          <p:cNvSpPr/>
          <p:nvPr/>
        </p:nvSpPr>
        <p:spPr bwMode="auto">
          <a:xfrm>
            <a:off x="839141" y="4373992"/>
            <a:ext cx="10508637" cy="217998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import json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import requests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x_new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[[0.1,2.3,4.1,2.0],[0.2,1.8,3.9,2.1]] # Array of feature vectors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({"data":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x_new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request_headers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{ 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Content-Type':'application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/json' }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requests.post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=endpoint, data=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headers=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request_headers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predictions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response.json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9517564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65D5-7041-412B-A97C-D97999E0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a Real-Time Inferencing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2560-2D7E-46D5-B49C-6CD761264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50340"/>
          </a:xfrm>
        </p:spPr>
        <p:txBody>
          <a:bodyPr/>
          <a:lstStyle/>
          <a:p>
            <a:r>
              <a:rPr lang="en-US" dirty="0"/>
              <a:t>Check the service state</a:t>
            </a:r>
          </a:p>
          <a:p>
            <a:endParaRPr lang="en-US" dirty="0"/>
          </a:p>
          <a:p>
            <a:r>
              <a:rPr lang="en-US" dirty="0"/>
              <a:t>Review service logs</a:t>
            </a:r>
          </a:p>
          <a:p>
            <a:endParaRPr lang="en-US" dirty="0"/>
          </a:p>
          <a:p>
            <a:r>
              <a:rPr lang="en-US" dirty="0"/>
              <a:t>Deploy to a local container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Modify entry script to debug, and then reload to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57914D-AC66-49EA-A57F-FE6872CDD8DC}"/>
              </a:ext>
            </a:extLst>
          </p:cNvPr>
          <p:cNvSpPr/>
          <p:nvPr/>
        </p:nvSpPr>
        <p:spPr bwMode="auto">
          <a:xfrm>
            <a:off x="839141" y="1900622"/>
            <a:ext cx="10508637" cy="46196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service.state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CBF0E9-B7C7-4398-9B28-A865AF42937E}"/>
              </a:ext>
            </a:extLst>
          </p:cNvPr>
          <p:cNvSpPr/>
          <p:nvPr/>
        </p:nvSpPr>
        <p:spPr bwMode="auto">
          <a:xfrm>
            <a:off x="839140" y="2967035"/>
            <a:ext cx="10508637" cy="46196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service.get_logs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556412-BFD0-4063-AB08-BABA5C50A5EB}"/>
              </a:ext>
            </a:extLst>
          </p:cNvPr>
          <p:cNvSpPr/>
          <p:nvPr/>
        </p:nvSpPr>
        <p:spPr bwMode="auto">
          <a:xfrm>
            <a:off x="839139" y="4005884"/>
            <a:ext cx="10672089" cy="77498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deployment_config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LocalWebservice.deploy_configuration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(port=8890)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service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Model.deploy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'test-svc', [model],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inference_config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deployment_config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258EF9-A7F0-4657-A28D-5C6AFCF3E356}"/>
              </a:ext>
            </a:extLst>
          </p:cNvPr>
          <p:cNvSpPr/>
          <p:nvPr/>
        </p:nvSpPr>
        <p:spPr bwMode="auto">
          <a:xfrm>
            <a:off x="839138" y="5450825"/>
            <a:ext cx="10672089" cy="77498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service.reload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service.run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test_sample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39861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7A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Creating a Real-time Inferencing Service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833</Words>
  <Application>Microsoft Office PowerPoint</Application>
  <PresentationFormat>Widescreen</PresentationFormat>
  <Paragraphs>134</Paragraphs>
  <Slides>17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7: Deploying and Consuming Models </vt:lpstr>
      <vt:lpstr>Agenda</vt:lpstr>
      <vt:lpstr>PowerPoint Presentation</vt:lpstr>
      <vt:lpstr>What is Real-Time Inferencing?</vt:lpstr>
      <vt:lpstr>Deploying a Real-Time Inferencing Service</vt:lpstr>
      <vt:lpstr>Consuming a Real-time Inferencing Service</vt:lpstr>
      <vt:lpstr>Troubleshooting a Real-Time Inferencing Service</vt:lpstr>
      <vt:lpstr>Lab 7A</vt:lpstr>
      <vt:lpstr>Lesson Review</vt:lpstr>
      <vt:lpstr>PowerPoint Presentation</vt:lpstr>
      <vt:lpstr>What is Batch Inferencing?</vt:lpstr>
      <vt:lpstr>Creating a Batch Inferencing Pipeline</vt:lpstr>
      <vt:lpstr>Publishing a Batch Inferencing Service</vt:lpstr>
      <vt:lpstr>Lab 7B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2020-02-06T22:44:57Z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